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0"/>
  </p:notesMasterIdLst>
  <p:sldIdLst>
    <p:sldId id="256" r:id="rId2"/>
    <p:sldId id="267" r:id="rId3"/>
    <p:sldId id="307" r:id="rId4"/>
    <p:sldId id="306" r:id="rId5"/>
    <p:sldId id="261" r:id="rId6"/>
    <p:sldId id="308" r:id="rId7"/>
    <p:sldId id="260" r:id="rId8"/>
    <p:sldId id="311" r:id="rId9"/>
    <p:sldId id="259" r:id="rId10"/>
    <p:sldId id="310" r:id="rId11"/>
    <p:sldId id="313" r:id="rId12"/>
    <p:sldId id="314" r:id="rId13"/>
    <p:sldId id="315" r:id="rId14"/>
    <p:sldId id="316" r:id="rId15"/>
    <p:sldId id="317" r:id="rId16"/>
    <p:sldId id="318" r:id="rId17"/>
    <p:sldId id="312" r:id="rId18"/>
    <p:sldId id="258" r:id="rId19"/>
    <p:sldId id="320" r:id="rId20"/>
    <p:sldId id="319" r:id="rId21"/>
    <p:sldId id="321" r:id="rId22"/>
    <p:sldId id="322" r:id="rId23"/>
    <p:sldId id="323" r:id="rId24"/>
    <p:sldId id="324" r:id="rId25"/>
    <p:sldId id="275" r:id="rId26"/>
    <p:sldId id="309" r:id="rId27"/>
    <p:sldId id="272" r:id="rId28"/>
    <p:sldId id="286" r:id="rId2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ExtraBold" panose="00000900000000000000" pitchFamily="2" charset="0"/>
      <p:bold r:id="rId35"/>
      <p:boldItalic r:id="rId36"/>
    </p:embeddedFont>
    <p:embeddedFont>
      <p:font typeface="Montserrat ExtraLight" panose="00000300000000000000" pitchFamily="2" charset="0"/>
      <p:regular r:id="rId37"/>
      <p:bold r:id="rId38"/>
      <p:italic r:id="rId39"/>
      <p:boldItalic r:id="rId40"/>
    </p:embeddedFont>
    <p:embeddedFont>
      <p:font typeface="Montserrat Medium" panose="000006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E209D1-7812-4DCD-B9EB-45D99CFADA44}">
  <a:tblStyle styleId="{5FE209D1-7812-4DCD-B9EB-45D99CFADA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27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eg>
</file>

<file path=ppt/media/image26.jpg>
</file>

<file path=ppt/media/image27.png>
</file>

<file path=ppt/media/image28.jpg>
</file>

<file path=ppt/media/image29.jpg>
</file>

<file path=ppt/media/image3.png>
</file>

<file path=ppt/media/image30.png>
</file>

<file path=ppt/media/image31.jp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141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73635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082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576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130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5419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5385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725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20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508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934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6735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3123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71713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3002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555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15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45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2001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68" r:id="rId12"/>
    <p:sldLayoutId id="2147483670" r:id="rId13"/>
    <p:sldLayoutId id="2147483671" r:id="rId14"/>
    <p:sldLayoutId id="2147483679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jpg"/><Relationship Id="rId5" Type="http://schemas.openxmlformats.org/officeDocument/2006/relationships/image" Target="../media/image25.jpeg"/><Relationship Id="rId4" Type="http://schemas.openxmlformats.org/officeDocument/2006/relationships/image" Target="../media/image24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avidprobinsky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2.jpg"/><Relationship Id="rId4" Type="http://schemas.openxmlformats.org/officeDocument/2006/relationships/hyperlink" Target="http://www.elevateconsult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988610" y="1941189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TEAMING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456867" y="3669024"/>
            <a:ext cx="3911275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 by David Probinsky for B</a:t>
            </a:r>
            <a:r>
              <a:rPr lang="en-US" dirty="0"/>
              <a:t>Sides Orlando 2023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044200" y="2606604"/>
            <a:ext cx="473661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Your first physical engagement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003210" y="256224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6C60BCDD-A929-6FFB-FF76-2267416B8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568" y="218363"/>
            <a:ext cx="3460863" cy="47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0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</a:t>
            </a:r>
            <a:r>
              <a:rPr lang="en-US" sz="2400" dirty="0" err="1"/>
              <a:t>econnaissance</a:t>
            </a:r>
            <a:endParaRPr sz="2400"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4021606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OSINT, HUMINT, and a bit of IMINT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691088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OSINT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20315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dirty="0"/>
              <a:t>Target and affiliated entities.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dirty="0"/>
              <a:t>Offices or facilities, their other locations.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dirty="0"/>
              <a:t>Types of Infrastructure: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Street View, Blueprints, Real Estate, Property management.</a:t>
            </a:r>
          </a:p>
          <a:p>
            <a:pPr>
              <a:lnSpc>
                <a:spcPct val="150000"/>
              </a:lnSpc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Local vs Remote locations.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dirty="0"/>
              <a:t>Social Media events: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Building/facility layout.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Cameras &amp; security systems.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Uniforms and Company Logo.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romanUcPeriod"/>
            </a:pPr>
            <a:r>
              <a:rPr lang="en-US" dirty="0"/>
              <a:t>Company vehicles.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+mj-lt"/>
              <a:buAutoNum type="romanUcPeriod"/>
            </a:pPr>
            <a:endParaRPr lang="en-US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170;p39">
            <a:extLst>
              <a:ext uri="{FF2B5EF4-FFF2-40B4-BE49-F238E27FC236}">
                <a16:creationId xmlns:a16="http://schemas.microsoft.com/office/drawing/2014/main" id="{9422C2D2-D692-7B13-7972-220F53943CF2}"/>
              </a:ext>
            </a:extLst>
          </p:cNvPr>
          <p:cNvSpPr txBox="1">
            <a:spLocks/>
          </p:cNvSpPr>
          <p:nvPr/>
        </p:nvSpPr>
        <p:spPr>
          <a:xfrm>
            <a:off x="2407700" y="4498550"/>
            <a:ext cx="2878466" cy="64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800" dirty="0"/>
              <a:t>Google is your friend!</a:t>
            </a:r>
          </a:p>
        </p:txBody>
      </p:sp>
      <p:pic>
        <p:nvPicPr>
          <p:cNvPr id="4" name="Picture 3" descr="A busy city street&#10;&#10;Description automatically generated with medium confidence">
            <a:extLst>
              <a:ext uri="{FF2B5EF4-FFF2-40B4-BE49-F238E27FC236}">
                <a16:creationId xmlns:a16="http://schemas.microsoft.com/office/drawing/2014/main" id="{6C650DA7-5999-C1D4-2093-BBF84E44F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231" y="754595"/>
            <a:ext cx="2642822" cy="1754999"/>
          </a:xfrm>
          <a:prstGeom prst="rect">
            <a:avLst/>
          </a:prstGeom>
        </p:spPr>
      </p:pic>
      <p:pic>
        <p:nvPicPr>
          <p:cNvPr id="6" name="Picture 5" descr="A picture containing text, tree, outdoor, grass&#10;&#10;Description automatically generated">
            <a:extLst>
              <a:ext uri="{FF2B5EF4-FFF2-40B4-BE49-F238E27FC236}">
                <a16:creationId xmlns:a16="http://schemas.microsoft.com/office/drawing/2014/main" id="{A6BB03C8-2EBB-C4CB-1E2B-D0138CD05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231" y="2678532"/>
            <a:ext cx="2642822" cy="171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81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HUMINT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594027" y="921075"/>
            <a:ext cx="6228404" cy="22025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lang="en-US" dirty="0"/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/>
              <a:t>Nearby coffee shops, food shops, or parks.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/>
              <a:t>Chatting with unsuspecting employees.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/>
              <a:t>Human Resources, are they hiring? </a:t>
            </a:r>
            <a:r>
              <a:rPr lang="en-US" dirty="0">
                <a:solidFill>
                  <a:schemeClr val="accent4"/>
                </a:solidFill>
              </a:rPr>
              <a:t>(More in Social </a:t>
            </a:r>
            <a:r>
              <a:rPr lang="en-US" dirty="0" err="1">
                <a:solidFill>
                  <a:schemeClr val="accent4"/>
                </a:solidFill>
              </a:rPr>
              <a:t>Eng</a:t>
            </a:r>
            <a:r>
              <a:rPr lang="en-US" dirty="0">
                <a:solidFill>
                  <a:schemeClr val="accent4"/>
                </a:solidFill>
              </a:rPr>
              <a:t>)*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Foot traffic at day/night.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Security Guards, Maintenance, Cleaning crew, Delivery.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Third party suppliers/employees, visitors.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-US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 descr="A picture containing person, indoor, suit&#10;&#10;Description automatically generated">
            <a:extLst>
              <a:ext uri="{FF2B5EF4-FFF2-40B4-BE49-F238E27FC236}">
                <a16:creationId xmlns:a16="http://schemas.microsoft.com/office/drawing/2014/main" id="{B192A5ED-8DB8-8110-130E-64C63D1D9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393" y="2571750"/>
            <a:ext cx="2687580" cy="179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601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IMINT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407140" y="1122633"/>
            <a:ext cx="4325047" cy="23581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 </a:t>
            </a:r>
            <a:endParaRPr lang="en-US" sz="1400" dirty="0"/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Fences, gates and locks.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Mantraps, Biometrics, RFID.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Security Cameras and other sensors.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Fire escapes and all entry and exit points.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Roof access.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/>
              <a:t>Pictures, pictures, and more pictures. (Video too)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400" dirty="0">
                <a:solidFill>
                  <a:schemeClr val="accent1"/>
                </a:solidFill>
              </a:rPr>
              <a:t>Stealth</a:t>
            </a:r>
            <a:r>
              <a:rPr lang="en-US" sz="1400" dirty="0"/>
              <a:t> is key.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B9C0C7E-281B-3040-2FF7-270DD766D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964" y="1677730"/>
            <a:ext cx="3667082" cy="244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9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redit: https://blog.camcloud.com/digital-zoom-vs-optical-zoom/">
            <a:extLst>
              <a:ext uri="{FF2B5EF4-FFF2-40B4-BE49-F238E27FC236}">
                <a16:creationId xmlns:a16="http://schemas.microsoft.com/office/drawing/2014/main" id="{96AB28B4-5C68-2FB7-6E2B-8802D15C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734" y="200233"/>
            <a:ext cx="5996532" cy="43006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2C429BF-1843-F383-A322-8D0E9088089A}"/>
              </a:ext>
            </a:extLst>
          </p:cNvPr>
          <p:cNvSpPr txBox="1"/>
          <p:nvPr/>
        </p:nvSpPr>
        <p:spPr>
          <a:xfrm>
            <a:off x="1573734" y="4500888"/>
            <a:ext cx="599653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DO" sz="1050" dirty="0" err="1">
                <a:solidFill>
                  <a:schemeClr val="bg1"/>
                </a:solidFill>
              </a:rPr>
              <a:t>Source</a:t>
            </a:r>
            <a:r>
              <a:rPr lang="es-DO" sz="1050" dirty="0">
                <a:solidFill>
                  <a:schemeClr val="bg1"/>
                </a:solidFill>
              </a:rPr>
              <a:t>: https://blog.camcloud.com/digital-zoom-vs-optical-zoom/</a:t>
            </a:r>
          </a:p>
        </p:txBody>
      </p:sp>
    </p:spTree>
    <p:extLst>
      <p:ext uri="{BB962C8B-B14F-4D97-AF65-F5344CB8AC3E}">
        <p14:creationId xmlns:p14="http://schemas.microsoft.com/office/powerpoint/2010/main" val="2482064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9B4A0B2-BAE0-06A8-32A5-1CF55FEE7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138" y="435204"/>
            <a:ext cx="2164052" cy="1625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0780F4-3066-7AB5-D17C-E2411C014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332512"/>
            <a:ext cx="3077613" cy="1760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C31D81-9B98-75D7-BA2E-F157057AC7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805" t="-497" r="347" b="2263"/>
          <a:stretch/>
        </p:blipFill>
        <p:spPr>
          <a:xfrm>
            <a:off x="6164239" y="435204"/>
            <a:ext cx="2232223" cy="16251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4BD39C-A37B-0808-69FD-D95009D211AA}"/>
              </a:ext>
            </a:extLst>
          </p:cNvPr>
          <p:cNvSpPr txBox="1"/>
          <p:nvPr/>
        </p:nvSpPr>
        <p:spPr>
          <a:xfrm>
            <a:off x="4839674" y="4205500"/>
            <a:ext cx="290083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DO" sz="1050" dirty="0" err="1">
                <a:solidFill>
                  <a:schemeClr val="bg1"/>
                </a:solidFill>
              </a:rPr>
              <a:t>Source</a:t>
            </a:r>
            <a:r>
              <a:rPr lang="es-DO" sz="1050" dirty="0">
                <a:solidFill>
                  <a:schemeClr val="bg1"/>
                </a:solidFill>
              </a:rPr>
              <a:t>: https://www.blinkvision.com/wp-content/uploads/blink-vision-blog-polarized-lenses-final.jpg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4A828975-5F62-5C4A-DB82-370A24B077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398" y="1050651"/>
            <a:ext cx="2164052" cy="304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506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PhySec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4021606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Overview, common tools, tips &amp; tricks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514859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ICS/Scada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Very likely to have hubs in remote locations</a:t>
            </a:r>
            <a:endParaRPr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Law firms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lot of foot traffic and store a lot of documents on prem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Medical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716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Massive amount of foot traffic on prem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372;p53">
            <a:extLst>
              <a:ext uri="{FF2B5EF4-FFF2-40B4-BE49-F238E27FC236}">
                <a16:creationId xmlns:a16="http://schemas.microsoft.com/office/drawing/2014/main" id="{7F523429-4BBD-A8AE-29D8-9B58B56677AB}"/>
              </a:ext>
            </a:extLst>
          </p:cNvPr>
          <p:cNvSpPr txBox="1">
            <a:spLocks/>
          </p:cNvSpPr>
          <p:nvPr/>
        </p:nvSpPr>
        <p:spPr>
          <a:xfrm>
            <a:off x="1263717" y="815253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3600" dirty="0" err="1">
                <a:solidFill>
                  <a:schemeClr val="accent4"/>
                </a:solidFill>
              </a:rPr>
              <a:t>PhySec</a:t>
            </a:r>
            <a:r>
              <a:rPr lang="en-US" sz="3600" dirty="0">
                <a:solidFill>
                  <a:schemeClr val="accent4"/>
                </a:solidFill>
              </a:rPr>
              <a:t> Overview</a:t>
            </a:r>
          </a:p>
        </p:txBody>
      </p:sp>
      <p:cxnSp>
        <p:nvCxnSpPr>
          <p:cNvPr id="3" name="Google Shape;373;p53">
            <a:extLst>
              <a:ext uri="{FF2B5EF4-FFF2-40B4-BE49-F238E27FC236}">
                <a16:creationId xmlns:a16="http://schemas.microsoft.com/office/drawing/2014/main" id="{849B03EB-8C1F-2BB3-EB26-9EEC499A7F27}"/>
              </a:ext>
            </a:extLst>
          </p:cNvPr>
          <p:cNvCxnSpPr/>
          <p:nvPr/>
        </p:nvCxnSpPr>
        <p:spPr>
          <a:xfrm>
            <a:off x="1333224" y="81525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73B1CD4-843A-A145-D4A7-6024C60C317E}"/>
              </a:ext>
            </a:extLst>
          </p:cNvPr>
          <p:cNvSpPr txBox="1"/>
          <p:nvPr/>
        </p:nvSpPr>
        <p:spPr>
          <a:xfrm>
            <a:off x="2509594" y="4075398"/>
            <a:ext cx="4751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DO" dirty="0">
                <a:solidFill>
                  <a:schemeClr val="tx2"/>
                </a:solidFill>
              </a:rPr>
              <a:t>Metcalf Electric </a:t>
            </a:r>
            <a:r>
              <a:rPr lang="es-DO" dirty="0" err="1">
                <a:solidFill>
                  <a:schemeClr val="tx2"/>
                </a:solidFill>
              </a:rPr>
              <a:t>Grid</a:t>
            </a:r>
            <a:r>
              <a:rPr lang="es-DO" dirty="0">
                <a:solidFill>
                  <a:schemeClr val="tx2"/>
                </a:solidFill>
              </a:rPr>
              <a:t> </a:t>
            </a:r>
            <a:r>
              <a:rPr lang="es-DO" dirty="0" err="1">
                <a:solidFill>
                  <a:schemeClr val="tx2"/>
                </a:solidFill>
              </a:rPr>
              <a:t>Attack</a:t>
            </a:r>
            <a:r>
              <a:rPr lang="es-DO" dirty="0">
                <a:solidFill>
                  <a:schemeClr val="tx2"/>
                </a:solidFill>
              </a:rPr>
              <a:t>: https://youtu.be/GlGI643vUIg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bunch, different, several&#10;&#10;Description automatically generated">
            <a:extLst>
              <a:ext uri="{FF2B5EF4-FFF2-40B4-BE49-F238E27FC236}">
                <a16:creationId xmlns:a16="http://schemas.microsoft.com/office/drawing/2014/main" id="{8A22A029-2651-C2B4-28CA-EE7B89649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825" y="0"/>
            <a:ext cx="6123175" cy="44426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915F6A-93DE-F84C-ED7E-51E79B5C2A6F}"/>
              </a:ext>
            </a:extLst>
          </p:cNvPr>
          <p:cNvSpPr txBox="1"/>
          <p:nvPr/>
        </p:nvSpPr>
        <p:spPr>
          <a:xfrm>
            <a:off x="180211" y="226932"/>
            <a:ext cx="91439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Power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Bank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Cellphone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(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Ideally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with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Kali)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Plastic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shims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Jim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Bump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keys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Laptop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Thumb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turn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tool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(J-Tool)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Flashlight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Multi-tool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Cantenna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for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long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range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WiFi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WiFi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Pineapple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RFID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Frecuency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detector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Keysy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RFID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RFID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Frecuency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detector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Proxmark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Lockpicks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Lock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and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core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shims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Jigglers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Elevator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keys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Other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default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keys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Your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USB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implants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n-US" sz="1200" dirty="0">
                <a:solidFill>
                  <a:schemeClr val="tx2"/>
                </a:solidFill>
                <a:highlight>
                  <a:srgbClr val="000000"/>
                </a:highlight>
              </a:rPr>
              <a:t>😈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WiFi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dongles (yes,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multiple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)</a:t>
            </a: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Radio –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Comms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with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the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team</a:t>
            </a:r>
            <a:endParaRPr lang="es-DO" sz="1200" dirty="0">
              <a:solidFill>
                <a:schemeClr val="tx2"/>
              </a:solidFill>
              <a:highlight>
                <a:srgbClr val="000000"/>
              </a:highlight>
            </a:endParaRPr>
          </a:p>
          <a:p>
            <a:pPr marL="342900" indent="-342900">
              <a:buClr>
                <a:schemeClr val="accent1"/>
              </a:buClr>
              <a:buSzPct val="115000"/>
              <a:buFont typeface="+mj-lt"/>
              <a:buAutoNum type="arabicPeriod"/>
            </a:pP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Double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Door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Tool			</a:t>
            </a:r>
            <a:r>
              <a:rPr lang="es-DO" sz="1200" dirty="0">
                <a:solidFill>
                  <a:schemeClr val="bg1"/>
                </a:solidFill>
                <a:highlight>
                  <a:srgbClr val="000000"/>
                </a:highlight>
              </a:rPr>
              <a:t>https://github.com/DavidProbinsky/RedTeam-Physical-Tools</a:t>
            </a:r>
          </a:p>
          <a:p>
            <a:pPr>
              <a:buClr>
                <a:schemeClr val="accent1"/>
              </a:buClr>
              <a:buSzPct val="115000"/>
            </a:pP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-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Not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displayed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: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Under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the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door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tool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, Can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of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air,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Lishi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tolos,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batteries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,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drone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, and a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few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 </a:t>
            </a:r>
            <a:r>
              <a:rPr lang="es-DO" sz="1200" dirty="0" err="1">
                <a:solidFill>
                  <a:schemeClr val="tx2"/>
                </a:solidFill>
                <a:highlight>
                  <a:srgbClr val="000000"/>
                </a:highlight>
              </a:rPr>
              <a:t>others</a:t>
            </a:r>
            <a:r>
              <a:rPr lang="es-DO" sz="1200" dirty="0">
                <a:solidFill>
                  <a:schemeClr val="tx2"/>
                </a:solidFill>
                <a:highlight>
                  <a:srgbClr val="000000"/>
                </a:highlight>
              </a:rPr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56746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294283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DISCLAIMER</a:t>
            </a:r>
            <a:endParaRPr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570015" y="1142917"/>
            <a:ext cx="8176162" cy="1966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 the information provided with this presentation is for educational and informational purposes only; and is made available to you as self-help tools for your own use.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misuse of the information on this presentation can result in criminal charges brought against the persons in question. The authors, presenter, and the </a:t>
            </a:r>
            <a:r>
              <a:rPr lang="en-US" dirty="0" err="1"/>
              <a:t>BSides</a:t>
            </a:r>
            <a:r>
              <a:rPr lang="en-US" dirty="0"/>
              <a:t> Conference will not be held responsible in the event any criminal charges be brought against any individuals misusing the information in this presentation to break the law.</a:t>
            </a: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107173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green&#10;&#10;Description automatically generated">
            <a:extLst>
              <a:ext uri="{FF2B5EF4-FFF2-40B4-BE49-F238E27FC236}">
                <a16:creationId xmlns:a16="http://schemas.microsoft.com/office/drawing/2014/main" id="{EEF52BDB-81FC-F20F-29A8-4B02DEBC7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681" y="580678"/>
            <a:ext cx="2389454" cy="3584181"/>
          </a:xfrm>
          <a:prstGeom prst="rect">
            <a:avLst/>
          </a:prstGeom>
        </p:spPr>
      </p:pic>
      <p:pic>
        <p:nvPicPr>
          <p:cNvPr id="9" name="Picture 8" descr="A person wearing a backpack&#10;&#10;Description automatically generated with low confidence">
            <a:extLst>
              <a:ext uri="{FF2B5EF4-FFF2-40B4-BE49-F238E27FC236}">
                <a16:creationId xmlns:a16="http://schemas.microsoft.com/office/drawing/2014/main" id="{28EB3D07-CBE9-CFAC-4907-97A1B0FAB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975" y="580678"/>
            <a:ext cx="2016102" cy="358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48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items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443" y="1252033"/>
            <a:ext cx="5687572" cy="2946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Authorization form (Obviously)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The direct contact at your target company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Bodycams and other cameras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Hand sanitizers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Water and candy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Bandaids and alcohol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Some form of ID (The real one)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Cellphone and emergency contacts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800" dirty="0"/>
              <a:t>T.P.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CB6A29A-F590-E6CE-8867-D5FC03A8A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225" y="1800746"/>
            <a:ext cx="180022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184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Eng.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4021606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Overview, Pretexting, Scenarios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47498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Engineering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2093180" y="1386425"/>
            <a:ext cx="4401062" cy="25738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sz="1400" dirty="0"/>
              <a:t>Not limited to a phishing email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sz="1400" dirty="0"/>
              <a:t>Barely requires any tools</a:t>
            </a:r>
          </a:p>
          <a:p>
            <a:pPr>
              <a:lnSpc>
                <a:spcPct val="150000"/>
              </a:lnSpc>
              <a:buClr>
                <a:schemeClr val="accent1"/>
              </a:buClr>
              <a:buFont typeface="+mj-lt"/>
              <a:buAutoNum type="romanUcPeriod"/>
            </a:pPr>
            <a:r>
              <a:rPr lang="en-US" sz="1400" dirty="0"/>
              <a:t>Must have a sharp memory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sz="1400" dirty="0"/>
              <a:t>Must have an eye for details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sz="1400" dirty="0"/>
              <a:t>Must have a solid pretext</a:t>
            </a: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+mj-lt"/>
              <a:buAutoNum type="romanUcPeriod"/>
            </a:pPr>
            <a:r>
              <a:rPr lang="en-US" sz="1400" dirty="0"/>
              <a:t>Be able to read body language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+mj-lt"/>
              <a:buAutoNum type="romanUcPeriod"/>
            </a:pPr>
            <a:endParaRPr lang="en-US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760637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34408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Pretexting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348C02-3337-A511-7F4C-660B3C225D0C}"/>
              </a:ext>
            </a:extLst>
          </p:cNvPr>
          <p:cNvSpPr txBox="1"/>
          <p:nvPr/>
        </p:nvSpPr>
        <p:spPr>
          <a:xfrm>
            <a:off x="4657919" y="1437691"/>
            <a:ext cx="37318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Solid pretext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Backup pretext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HR Hiring? Interview/Tour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Fake alias/profile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Fake ID badges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Props!</a:t>
            </a:r>
          </a:p>
        </p:txBody>
      </p:sp>
      <p:pic>
        <p:nvPicPr>
          <p:cNvPr id="3" name="Picture 2" descr="A picture containing outdoor, person, orange, construction&#10;&#10;Description automatically generated">
            <a:extLst>
              <a:ext uri="{FF2B5EF4-FFF2-40B4-BE49-F238E27FC236}">
                <a16:creationId xmlns:a16="http://schemas.microsoft.com/office/drawing/2014/main" id="{38C8EE31-CB62-8797-495D-75157D760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17" y="1519308"/>
            <a:ext cx="3845183" cy="256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34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Attire</a:t>
            </a:r>
            <a:endParaRPr dirty="0"/>
          </a:p>
        </p:txBody>
      </p:sp>
      <p:sp>
        <p:nvSpPr>
          <p:cNvPr id="1994" name="Google Shape;1994;p57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466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Keep it formal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No flashy colors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Avoid drawing attention</a:t>
            </a:r>
            <a:endParaRPr dirty="0"/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Camo? Why not?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Dressed Down/Rugged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More comfortable</a:t>
            </a:r>
            <a:endParaRPr dirty="0"/>
          </a:p>
        </p:txBody>
      </p:sp>
      <p:sp>
        <p:nvSpPr>
          <p:cNvPr id="1996" name="Google Shape;1996;p57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Urban</a:t>
            </a:r>
            <a:endParaRPr dirty="0"/>
          </a:p>
        </p:txBody>
      </p:sp>
      <p:sp>
        <p:nvSpPr>
          <p:cNvPr id="1997" name="Google Shape;1997;p57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Rural</a:t>
            </a:r>
            <a:endParaRPr dirty="0"/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85500" y="1384519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Scenarios!</a:t>
            </a:r>
            <a:endParaRPr sz="32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218254" y="2262639"/>
            <a:ext cx="3657300" cy="13581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The AT&amp;T Tech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Real Estate Agent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Delivery guy 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744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TIMELINE ALWAYS WORKS WELL</a:t>
            </a:r>
            <a:endParaRPr dirty="0"/>
          </a:p>
        </p:txBody>
      </p:sp>
      <p:cxnSp>
        <p:nvCxnSpPr>
          <p:cNvPr id="1956" name="Google Shape;1956;p54"/>
          <p:cNvCxnSpPr/>
          <p:nvPr/>
        </p:nvCxnSpPr>
        <p:spPr>
          <a:xfrm>
            <a:off x="1245300" y="2859300"/>
            <a:ext cx="665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10193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DAY 1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10193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Daytime recon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47385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Day 5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0" name="Google Shape;1960;p54"/>
          <p:cNvSpPr txBox="1">
            <a:spLocks noGrp="1"/>
          </p:cNvSpPr>
          <p:nvPr>
            <p:ph type="subTitle" idx="4294967295"/>
          </p:nvPr>
        </p:nvSpPr>
        <p:spPr>
          <a:xfrm>
            <a:off x="47385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lt1"/>
                </a:solidFill>
              </a:rPr>
              <a:t>Prepare gear and practice</a:t>
            </a:r>
            <a:endParaRPr sz="14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1" name="Google Shape;1961;p54"/>
          <p:cNvSpPr txBox="1">
            <a:spLocks noGrp="1"/>
          </p:cNvSpPr>
          <p:nvPr>
            <p:ph type="subTitle" idx="4294967295"/>
          </p:nvPr>
        </p:nvSpPr>
        <p:spPr>
          <a:xfrm>
            <a:off x="2879789" y="1892972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Night Recon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2879786" y="3230845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DAY 3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3" name="Google Shape;1963;p54"/>
          <p:cNvSpPr txBox="1">
            <a:spLocks noGrp="1"/>
          </p:cNvSpPr>
          <p:nvPr>
            <p:ph type="subTitle" idx="4294967295"/>
          </p:nvPr>
        </p:nvSpPr>
        <p:spPr>
          <a:xfrm>
            <a:off x="6597339" y="1881059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Go time!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4" name="Google Shape;1964;p54"/>
          <p:cNvSpPr txBox="1">
            <a:spLocks noGrp="1"/>
          </p:cNvSpPr>
          <p:nvPr>
            <p:ph type="title" idx="4294967295"/>
          </p:nvPr>
        </p:nvSpPr>
        <p:spPr>
          <a:xfrm>
            <a:off x="6597336" y="3218932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DAY 7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5" name="Google Shape;1965;p54"/>
          <p:cNvSpPr/>
          <p:nvPr/>
        </p:nvSpPr>
        <p:spPr>
          <a:xfrm>
            <a:off x="167425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54"/>
          <p:cNvSpPr/>
          <p:nvPr/>
        </p:nvSpPr>
        <p:spPr>
          <a:xfrm>
            <a:off x="353467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54"/>
          <p:cNvSpPr/>
          <p:nvPr/>
        </p:nvSpPr>
        <p:spPr>
          <a:xfrm>
            <a:off x="539510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54"/>
          <p:cNvSpPr/>
          <p:nvPr/>
        </p:nvSpPr>
        <p:spPr>
          <a:xfrm>
            <a:off x="725552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9" name="Google Shape;1969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860550" y="153496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xfrm>
            <a:off x="493909" y="845092"/>
            <a:ext cx="5846821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Do you have any questions?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@DavidProbinsky if the blue bird doesn’t die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0xOverflow#1337 on Discord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@DavidProbinsky@infosec.exchange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indent="0"/>
            <a:r>
              <a:rPr lang="en-US" sz="1200" dirty="0">
                <a:solidFill>
                  <a:schemeClr val="bg1"/>
                </a:solidFill>
                <a:hlinkClick r:id="rId3"/>
              </a:rPr>
              <a:t>https://www.linkedin.com/in/davidprobinsky/</a:t>
            </a:r>
            <a:endParaRPr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https://github.com/DavidProbinsky/RedTeam-Physical-Tools</a:t>
            </a:r>
            <a:endParaRPr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1"/>
                </a:solidFill>
                <a:hlinkClick r:id="rId4"/>
              </a:rPr>
              <a:t>www.ElevateConsult.com</a:t>
            </a:r>
            <a:endParaRPr sz="12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65449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63" name="Google Shape;2163;p68"/>
          <p:cNvCxnSpPr/>
          <p:nvPr/>
        </p:nvCxnSpPr>
        <p:spPr>
          <a:xfrm>
            <a:off x="1013400" y="3651631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 descr="A picture containing text, building, brick, outdoor&#10;&#10;Description automatically generated">
            <a:extLst>
              <a:ext uri="{FF2B5EF4-FFF2-40B4-BE49-F238E27FC236}">
                <a16:creationId xmlns:a16="http://schemas.microsoft.com/office/drawing/2014/main" id="{F0F7857F-BCCE-E3E8-46CF-6DBC18F0F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469" y="1022113"/>
            <a:ext cx="2806040" cy="33504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34408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 whoami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348C02-3337-A511-7F4C-660B3C225D0C}"/>
              </a:ext>
            </a:extLst>
          </p:cNvPr>
          <p:cNvSpPr txBox="1"/>
          <p:nvPr/>
        </p:nvSpPr>
        <p:spPr>
          <a:xfrm>
            <a:off x="382738" y="814785"/>
            <a:ext cx="7796500" cy="360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Red Team Lead | Offensive Security @ Elevate Consult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Red Teaming | Physical Security | Social Engineer | Ethical Hacking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InfoSec Professional with over 7 years of experience on IT &amp; Offensive Security.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AS in Computer and Network Security, currently pursuing BAS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Network+, Security+, </a:t>
            </a:r>
            <a:r>
              <a:rPr lang="en-US" sz="1400" dirty="0" err="1">
                <a:solidFill>
                  <a:schemeClr val="bg1"/>
                </a:solidFill>
              </a:rPr>
              <a:t>PenTest</a:t>
            </a:r>
            <a:r>
              <a:rPr lang="en-US" sz="1400" dirty="0">
                <a:solidFill>
                  <a:schemeClr val="bg1"/>
                </a:solidFill>
              </a:rPr>
              <a:t>+, </a:t>
            </a:r>
            <a:r>
              <a:rPr lang="en-US" sz="1400" dirty="0" err="1">
                <a:solidFill>
                  <a:schemeClr val="bg1"/>
                </a:solidFill>
              </a:rPr>
              <a:t>eJPT</a:t>
            </a:r>
            <a:r>
              <a:rPr lang="en-US" sz="1400" dirty="0">
                <a:solidFill>
                  <a:schemeClr val="bg1"/>
                </a:solidFill>
              </a:rPr>
              <a:t>, and a few others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Proud and active member of Hack Miami (%27), InfraGard, South Florida Information Systems Security Association (SFISSA), DCG561, The Open Organization Of Lockpickers (TOOOL),  and </a:t>
            </a:r>
            <a:r>
              <a:rPr lang="en-US" sz="1400" dirty="0" err="1">
                <a:solidFill>
                  <a:schemeClr val="bg1"/>
                </a:solidFill>
              </a:rPr>
              <a:t>RedTeamRD</a:t>
            </a:r>
            <a:r>
              <a:rPr lang="en-US" sz="1400" dirty="0">
                <a:solidFill>
                  <a:schemeClr val="bg1"/>
                </a:solidFill>
              </a:rPr>
              <a:t> from the Dominican Republic.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Presented at </a:t>
            </a:r>
            <a:r>
              <a:rPr lang="en-US" sz="1400" dirty="0" err="1">
                <a:solidFill>
                  <a:schemeClr val="bg1"/>
                </a:solidFill>
              </a:rPr>
              <a:t>HackMiami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RedTeamRD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EkoParty</a:t>
            </a:r>
            <a:r>
              <a:rPr lang="en-US" sz="1400" dirty="0">
                <a:solidFill>
                  <a:schemeClr val="bg1"/>
                </a:solidFill>
              </a:rPr>
              <a:t>, Texas Cyber Summit, and appearance on a documentary by Telemundo.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</a:rPr>
              <a:t>- DC30 Red Alert ICS CTF 🏆</a:t>
            </a:r>
          </a:p>
        </p:txBody>
      </p:sp>
    </p:spTree>
    <p:extLst>
      <p:ext uri="{BB962C8B-B14F-4D97-AF65-F5344CB8AC3E}">
        <p14:creationId xmlns:p14="http://schemas.microsoft.com/office/powerpoint/2010/main" val="344888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Topics</a:t>
            </a:r>
            <a:endParaRPr dirty="0"/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Team</a:t>
            </a:r>
            <a:endParaRPr dirty="0"/>
          </a:p>
        </p:txBody>
      </p:sp>
      <p:sp>
        <p:nvSpPr>
          <p:cNvPr id="2005" name="Google Shape;2005;p58"/>
          <p:cNvSpPr txBox="1">
            <a:spLocks noGrp="1"/>
          </p:cNvSpPr>
          <p:nvPr>
            <p:ph type="subTitle" idx="1"/>
          </p:nvPr>
        </p:nvSpPr>
        <p:spPr>
          <a:xfrm>
            <a:off x="351289" y="3555053"/>
            <a:ext cx="2333058" cy="876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Overview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PenTesters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Red Team Operators</a:t>
            </a: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Recon</a:t>
            </a:r>
            <a:endParaRPr dirty="0"/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OSINT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HUMINT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IMINT</a:t>
            </a:r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PhySec</a:t>
            </a:r>
            <a:endParaRPr dirty="0"/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6"/>
          </p:nvPr>
        </p:nvSpPr>
        <p:spPr>
          <a:xfrm>
            <a:off x="4508312" y="3533531"/>
            <a:ext cx="2019245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Overview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Common tools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Tips and tricks</a:t>
            </a:r>
            <a:endParaRPr dirty="0"/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Eng.</a:t>
            </a:r>
            <a:endParaRPr dirty="0"/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Overview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Pretexting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Scenarios</a:t>
            </a:r>
            <a:endParaRPr dirty="0"/>
          </a:p>
        </p:txBody>
      </p:sp>
      <p:sp>
        <p:nvSpPr>
          <p:cNvPr id="2012" name="Google Shape;2012;p58"/>
          <p:cNvSpPr/>
          <p:nvPr/>
        </p:nvSpPr>
        <p:spPr>
          <a:xfrm>
            <a:off x="1297962" y="2028557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3189850" y="2036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6976037" y="2023556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58"/>
          <p:cNvSpPr/>
          <p:nvPr/>
        </p:nvSpPr>
        <p:spPr>
          <a:xfrm>
            <a:off x="5034749" y="2027461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6" name="Google Shape;2016;p5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6" name="Google Shape;13949;p85">
            <a:extLst>
              <a:ext uri="{FF2B5EF4-FFF2-40B4-BE49-F238E27FC236}">
                <a16:creationId xmlns:a16="http://schemas.microsoft.com/office/drawing/2014/main" id="{797D1971-0930-F09F-848B-FB881FC9E565}"/>
              </a:ext>
            </a:extLst>
          </p:cNvPr>
          <p:cNvGrpSpPr/>
          <p:nvPr/>
        </p:nvGrpSpPr>
        <p:grpSpPr>
          <a:xfrm>
            <a:off x="3390405" y="2236233"/>
            <a:ext cx="493797" cy="456290"/>
            <a:chOff x="4667216" y="2915382"/>
            <a:chExt cx="320273" cy="318395"/>
          </a:xfrm>
          <a:solidFill>
            <a:schemeClr val="accent6"/>
          </a:solidFill>
        </p:grpSpPr>
        <p:sp>
          <p:nvSpPr>
            <p:cNvPr id="7" name="Google Shape;13950;p85">
              <a:extLst>
                <a:ext uri="{FF2B5EF4-FFF2-40B4-BE49-F238E27FC236}">
                  <a16:creationId xmlns:a16="http://schemas.microsoft.com/office/drawing/2014/main" id="{12D013DB-A103-F245-6A90-2AA5C029C9FD}"/>
                </a:ext>
              </a:extLst>
            </p:cNvPr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951;p85">
              <a:extLst>
                <a:ext uri="{FF2B5EF4-FFF2-40B4-BE49-F238E27FC236}">
                  <a16:creationId xmlns:a16="http://schemas.microsoft.com/office/drawing/2014/main" id="{76F3F7F6-FDF4-77F2-D2B0-5E3133769934}"/>
                </a:ext>
              </a:extLst>
            </p:cNvPr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952;p85">
              <a:extLst>
                <a:ext uri="{FF2B5EF4-FFF2-40B4-BE49-F238E27FC236}">
                  <a16:creationId xmlns:a16="http://schemas.microsoft.com/office/drawing/2014/main" id="{B9A1CAC2-C3F0-F429-40AE-E4D7E294CA43}"/>
                </a:ext>
              </a:extLst>
            </p:cNvPr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953;p85">
              <a:extLst>
                <a:ext uri="{FF2B5EF4-FFF2-40B4-BE49-F238E27FC236}">
                  <a16:creationId xmlns:a16="http://schemas.microsoft.com/office/drawing/2014/main" id="{45745536-1324-C396-1510-DF3118F77687}"/>
                </a:ext>
              </a:extLst>
            </p:cNvPr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2200;p82">
            <a:extLst>
              <a:ext uri="{FF2B5EF4-FFF2-40B4-BE49-F238E27FC236}">
                <a16:creationId xmlns:a16="http://schemas.microsoft.com/office/drawing/2014/main" id="{5A7FF57C-EB43-209C-3A4E-5229EA4BF95A}"/>
              </a:ext>
            </a:extLst>
          </p:cNvPr>
          <p:cNvGrpSpPr/>
          <p:nvPr/>
        </p:nvGrpSpPr>
        <p:grpSpPr>
          <a:xfrm>
            <a:off x="5208646" y="2186741"/>
            <a:ext cx="469697" cy="492510"/>
            <a:chOff x="1310655" y="3360524"/>
            <a:chExt cx="306314" cy="347405"/>
          </a:xfrm>
          <a:solidFill>
            <a:schemeClr val="accent6"/>
          </a:solidFill>
        </p:grpSpPr>
        <p:sp>
          <p:nvSpPr>
            <p:cNvPr id="12" name="Google Shape;12201;p82">
              <a:extLst>
                <a:ext uri="{FF2B5EF4-FFF2-40B4-BE49-F238E27FC236}">
                  <a16:creationId xmlns:a16="http://schemas.microsoft.com/office/drawing/2014/main" id="{DF00D89E-EAB5-F69C-90B0-9720E58E144A}"/>
                </a:ext>
              </a:extLst>
            </p:cNvPr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202;p82">
              <a:extLst>
                <a:ext uri="{FF2B5EF4-FFF2-40B4-BE49-F238E27FC236}">
                  <a16:creationId xmlns:a16="http://schemas.microsoft.com/office/drawing/2014/main" id="{02B1935D-5273-D4CE-4A03-D6AF371ECED1}"/>
                </a:ext>
              </a:extLst>
            </p:cNvPr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203;p82">
              <a:extLst>
                <a:ext uri="{FF2B5EF4-FFF2-40B4-BE49-F238E27FC236}">
                  <a16:creationId xmlns:a16="http://schemas.microsoft.com/office/drawing/2014/main" id="{BD97BF33-D2A1-ABB5-0AD0-861DF7B4F80C}"/>
                </a:ext>
              </a:extLst>
            </p:cNvPr>
            <p:cNvSpPr/>
            <p:nvPr/>
          </p:nvSpPr>
          <p:spPr>
            <a:xfrm>
              <a:off x="1310655" y="3360524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204;p82">
              <a:extLst>
                <a:ext uri="{FF2B5EF4-FFF2-40B4-BE49-F238E27FC236}">
                  <a16:creationId xmlns:a16="http://schemas.microsoft.com/office/drawing/2014/main" id="{FE0971E4-C1ED-CB7E-95A7-0F41276B84F3}"/>
                </a:ext>
              </a:extLst>
            </p:cNvPr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205;p82">
              <a:extLst>
                <a:ext uri="{FF2B5EF4-FFF2-40B4-BE49-F238E27FC236}">
                  <a16:creationId xmlns:a16="http://schemas.microsoft.com/office/drawing/2014/main" id="{1B975951-DE4D-C8D3-239F-20BE8C2F115C}"/>
                </a:ext>
              </a:extLst>
            </p:cNvPr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2570;p82">
            <a:extLst>
              <a:ext uri="{FF2B5EF4-FFF2-40B4-BE49-F238E27FC236}">
                <a16:creationId xmlns:a16="http://schemas.microsoft.com/office/drawing/2014/main" id="{68D93E1B-EBC2-B5B0-2E48-769D3B55ED16}"/>
              </a:ext>
            </a:extLst>
          </p:cNvPr>
          <p:cNvGrpSpPr/>
          <p:nvPr/>
        </p:nvGrpSpPr>
        <p:grpSpPr>
          <a:xfrm>
            <a:off x="7225164" y="2193547"/>
            <a:ext cx="481922" cy="445466"/>
            <a:chOff x="1293706" y="1966416"/>
            <a:chExt cx="369294" cy="350444"/>
          </a:xfrm>
          <a:solidFill>
            <a:schemeClr val="accent6"/>
          </a:solidFill>
        </p:grpSpPr>
        <p:sp>
          <p:nvSpPr>
            <p:cNvPr id="18" name="Google Shape;12571;p82">
              <a:extLst>
                <a:ext uri="{FF2B5EF4-FFF2-40B4-BE49-F238E27FC236}">
                  <a16:creationId xmlns:a16="http://schemas.microsoft.com/office/drawing/2014/main" id="{BCB97288-FA4C-02C0-100B-D677186900F3}"/>
                </a:ext>
              </a:extLst>
            </p:cNvPr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572;p82">
              <a:extLst>
                <a:ext uri="{FF2B5EF4-FFF2-40B4-BE49-F238E27FC236}">
                  <a16:creationId xmlns:a16="http://schemas.microsoft.com/office/drawing/2014/main" id="{73AE85AC-C4AD-6C07-A0A1-3C527CE6D05C}"/>
                </a:ext>
              </a:extLst>
            </p:cNvPr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573;p82">
              <a:extLst>
                <a:ext uri="{FF2B5EF4-FFF2-40B4-BE49-F238E27FC236}">
                  <a16:creationId xmlns:a16="http://schemas.microsoft.com/office/drawing/2014/main" id="{952EEC26-91BF-EEB2-2D55-93447975DA60}"/>
                </a:ext>
              </a:extLst>
            </p:cNvPr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574;p82">
              <a:extLst>
                <a:ext uri="{FF2B5EF4-FFF2-40B4-BE49-F238E27FC236}">
                  <a16:creationId xmlns:a16="http://schemas.microsoft.com/office/drawing/2014/main" id="{EDE2E8D0-E7E5-7A96-D609-D1CF153DC9B3}"/>
                </a:ext>
              </a:extLst>
            </p:cNvPr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575;p82">
              <a:extLst>
                <a:ext uri="{FF2B5EF4-FFF2-40B4-BE49-F238E27FC236}">
                  <a16:creationId xmlns:a16="http://schemas.microsoft.com/office/drawing/2014/main" id="{D479BF26-8143-8A58-2351-AB33BC644698}"/>
                </a:ext>
              </a:extLst>
            </p:cNvPr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576;p82">
              <a:extLst>
                <a:ext uri="{FF2B5EF4-FFF2-40B4-BE49-F238E27FC236}">
                  <a16:creationId xmlns:a16="http://schemas.microsoft.com/office/drawing/2014/main" id="{E3816586-C53A-8772-45E9-6D8CFFA21965}"/>
                </a:ext>
              </a:extLst>
            </p:cNvPr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577;p82">
              <a:extLst>
                <a:ext uri="{FF2B5EF4-FFF2-40B4-BE49-F238E27FC236}">
                  <a16:creationId xmlns:a16="http://schemas.microsoft.com/office/drawing/2014/main" id="{49BC9ADE-7D52-D0C3-3A7A-9E82B0739D92}"/>
                </a:ext>
              </a:extLst>
            </p:cNvPr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578;p82">
              <a:extLst>
                <a:ext uri="{FF2B5EF4-FFF2-40B4-BE49-F238E27FC236}">
                  <a16:creationId xmlns:a16="http://schemas.microsoft.com/office/drawing/2014/main" id="{8F4EC32A-FAC2-4861-4548-026045C8B7AE}"/>
                </a:ext>
              </a:extLst>
            </p:cNvPr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2044;p82">
            <a:extLst>
              <a:ext uri="{FF2B5EF4-FFF2-40B4-BE49-F238E27FC236}">
                <a16:creationId xmlns:a16="http://schemas.microsoft.com/office/drawing/2014/main" id="{9B0CDBC7-9A5A-52D9-CA62-0295FAC9861C}"/>
              </a:ext>
            </a:extLst>
          </p:cNvPr>
          <p:cNvGrpSpPr/>
          <p:nvPr/>
        </p:nvGrpSpPr>
        <p:grpSpPr>
          <a:xfrm>
            <a:off x="1445137" y="2237369"/>
            <a:ext cx="509570" cy="477898"/>
            <a:chOff x="1768938" y="3782219"/>
            <a:chExt cx="367805" cy="367773"/>
          </a:xfrm>
          <a:solidFill>
            <a:schemeClr val="accent6"/>
          </a:solidFill>
        </p:grpSpPr>
        <p:sp>
          <p:nvSpPr>
            <p:cNvPr id="27" name="Google Shape;12045;p82">
              <a:extLst>
                <a:ext uri="{FF2B5EF4-FFF2-40B4-BE49-F238E27FC236}">
                  <a16:creationId xmlns:a16="http://schemas.microsoft.com/office/drawing/2014/main" id="{72AF9C07-1E91-A7F7-1A16-709F08B597BF}"/>
                </a:ext>
              </a:extLst>
            </p:cNvPr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046;p82">
              <a:extLst>
                <a:ext uri="{FF2B5EF4-FFF2-40B4-BE49-F238E27FC236}">
                  <a16:creationId xmlns:a16="http://schemas.microsoft.com/office/drawing/2014/main" id="{644DCD9F-F2BD-9512-D575-A4A4E47AA710}"/>
                </a:ext>
              </a:extLst>
            </p:cNvPr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047;p82">
              <a:extLst>
                <a:ext uri="{FF2B5EF4-FFF2-40B4-BE49-F238E27FC236}">
                  <a16:creationId xmlns:a16="http://schemas.microsoft.com/office/drawing/2014/main" id="{2894F826-BF65-D8B3-6A59-562787A56427}"/>
                </a:ext>
              </a:extLst>
            </p:cNvPr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048;p82">
              <a:extLst>
                <a:ext uri="{FF2B5EF4-FFF2-40B4-BE49-F238E27FC236}">
                  <a16:creationId xmlns:a16="http://schemas.microsoft.com/office/drawing/2014/main" id="{082D9C36-310E-D159-5891-6B7E04CF918E}"/>
                </a:ext>
              </a:extLst>
            </p:cNvPr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049;p82">
              <a:extLst>
                <a:ext uri="{FF2B5EF4-FFF2-40B4-BE49-F238E27FC236}">
                  <a16:creationId xmlns:a16="http://schemas.microsoft.com/office/drawing/2014/main" id="{A951D1DC-32FD-271A-3375-781D293B439B}"/>
                </a:ext>
              </a:extLst>
            </p:cNvPr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50857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Team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720650"/>
            <a:ext cx="4021606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Are we Red Teaming, or just Pentesting?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PenTesters Vs Red Team Operators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562D03-9187-3145-BC7A-BFF6EB398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161" y="343803"/>
            <a:ext cx="4277657" cy="44558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C301C33-D816-7748-381C-C98AEE46D883}"/>
              </a:ext>
            </a:extLst>
          </p:cNvPr>
          <p:cNvSpPr txBox="1"/>
          <p:nvPr/>
        </p:nvSpPr>
        <p:spPr>
          <a:xfrm>
            <a:off x="2376106" y="4218254"/>
            <a:ext cx="204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4"/>
                </a:solidFill>
              </a:rPr>
              <a:t>🤔Why not? </a:t>
            </a:r>
            <a:r>
              <a:rPr lang="en-US" sz="2000" dirty="0">
                <a:solidFill>
                  <a:schemeClr val="accent4"/>
                </a:solidFill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chemeClr val="accent4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9600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3702977" y="551097"/>
            <a:ext cx="1569842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Your client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86792" y="78646"/>
            <a:ext cx="7308501" cy="588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“That wont be in Scope/Budget…”</a:t>
            </a:r>
            <a:endParaRPr dirty="0"/>
          </a:p>
        </p:txBody>
      </p:sp>
      <p:sp>
        <p:nvSpPr>
          <p:cNvPr id="2" name="Google Shape;200;p42">
            <a:extLst>
              <a:ext uri="{FF2B5EF4-FFF2-40B4-BE49-F238E27FC236}">
                <a16:creationId xmlns:a16="http://schemas.microsoft.com/office/drawing/2014/main" id="{596847DF-80C2-EF90-BC52-2B7473FB7287}"/>
              </a:ext>
            </a:extLst>
          </p:cNvPr>
          <p:cNvSpPr txBox="1">
            <a:spLocks/>
          </p:cNvSpPr>
          <p:nvPr/>
        </p:nvSpPr>
        <p:spPr>
          <a:xfrm>
            <a:off x="1585410" y="2561762"/>
            <a:ext cx="97443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/>
              <a:t>— You</a:t>
            </a:r>
          </a:p>
        </p:txBody>
      </p:sp>
      <p:sp>
        <p:nvSpPr>
          <p:cNvPr id="3" name="Google Shape;201;p42">
            <a:extLst>
              <a:ext uri="{FF2B5EF4-FFF2-40B4-BE49-F238E27FC236}">
                <a16:creationId xmlns:a16="http://schemas.microsoft.com/office/drawing/2014/main" id="{1CA5F9C6-EDA9-ABF9-BB5B-B2831C789EFC}"/>
              </a:ext>
            </a:extLst>
          </p:cNvPr>
          <p:cNvSpPr txBox="1">
            <a:spLocks/>
          </p:cNvSpPr>
          <p:nvPr/>
        </p:nvSpPr>
        <p:spPr>
          <a:xfrm>
            <a:off x="881611" y="2198196"/>
            <a:ext cx="1157901" cy="58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“...”</a:t>
            </a:r>
          </a:p>
        </p:txBody>
      </p:sp>
      <p:sp>
        <p:nvSpPr>
          <p:cNvPr id="4" name="Google Shape;200;p42">
            <a:extLst>
              <a:ext uri="{FF2B5EF4-FFF2-40B4-BE49-F238E27FC236}">
                <a16:creationId xmlns:a16="http://schemas.microsoft.com/office/drawing/2014/main" id="{D6B224CD-EB7B-A823-6998-F9ABFC1B7F02}"/>
              </a:ext>
            </a:extLst>
          </p:cNvPr>
          <p:cNvSpPr txBox="1">
            <a:spLocks/>
          </p:cNvSpPr>
          <p:nvPr/>
        </p:nvSpPr>
        <p:spPr>
          <a:xfrm>
            <a:off x="1163194" y="3416187"/>
            <a:ext cx="1818862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/>
              <a:t>— Your boss</a:t>
            </a:r>
          </a:p>
        </p:txBody>
      </p:sp>
      <p:sp>
        <p:nvSpPr>
          <p:cNvPr id="5" name="Google Shape;201;p42">
            <a:extLst>
              <a:ext uri="{FF2B5EF4-FFF2-40B4-BE49-F238E27FC236}">
                <a16:creationId xmlns:a16="http://schemas.microsoft.com/office/drawing/2014/main" id="{8F765B41-E667-4622-5F2F-1B59C7DDC3E8}"/>
              </a:ext>
            </a:extLst>
          </p:cNvPr>
          <p:cNvSpPr txBox="1">
            <a:spLocks/>
          </p:cNvSpPr>
          <p:nvPr/>
        </p:nvSpPr>
        <p:spPr>
          <a:xfrm>
            <a:off x="815687" y="2883540"/>
            <a:ext cx="1297885" cy="654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“...”</a:t>
            </a:r>
          </a:p>
        </p:txBody>
      </p:sp>
      <p:sp>
        <p:nvSpPr>
          <p:cNvPr id="6" name="Google Shape;200;p42">
            <a:extLst>
              <a:ext uri="{FF2B5EF4-FFF2-40B4-BE49-F238E27FC236}">
                <a16:creationId xmlns:a16="http://schemas.microsoft.com/office/drawing/2014/main" id="{49AA42F2-8F31-EB34-238F-B63099A3002F}"/>
              </a:ext>
            </a:extLst>
          </p:cNvPr>
          <p:cNvSpPr txBox="1">
            <a:spLocks/>
          </p:cNvSpPr>
          <p:nvPr/>
        </p:nvSpPr>
        <p:spPr>
          <a:xfrm>
            <a:off x="1163194" y="4181184"/>
            <a:ext cx="2623885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b="1" dirty="0"/>
              <a:t>— APT reading the emails</a:t>
            </a:r>
          </a:p>
        </p:txBody>
      </p:sp>
      <p:sp>
        <p:nvSpPr>
          <p:cNvPr id="7" name="Google Shape;201;p42">
            <a:extLst>
              <a:ext uri="{FF2B5EF4-FFF2-40B4-BE49-F238E27FC236}">
                <a16:creationId xmlns:a16="http://schemas.microsoft.com/office/drawing/2014/main" id="{E72E3493-0935-F953-7943-8DCC670B26C0}"/>
              </a:ext>
            </a:extLst>
          </p:cNvPr>
          <p:cNvSpPr txBox="1">
            <a:spLocks/>
          </p:cNvSpPr>
          <p:nvPr/>
        </p:nvSpPr>
        <p:spPr>
          <a:xfrm>
            <a:off x="815687" y="3693057"/>
            <a:ext cx="1334583" cy="753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“...”</a:t>
            </a:r>
          </a:p>
        </p:txBody>
      </p:sp>
      <p:sp>
        <p:nvSpPr>
          <p:cNvPr id="8" name="Google Shape;200;p42">
            <a:extLst>
              <a:ext uri="{FF2B5EF4-FFF2-40B4-BE49-F238E27FC236}">
                <a16:creationId xmlns:a16="http://schemas.microsoft.com/office/drawing/2014/main" id="{5248AA7C-CA23-3AE5-1FC1-E69E3EC95F46}"/>
              </a:ext>
            </a:extLst>
          </p:cNvPr>
          <p:cNvSpPr txBox="1">
            <a:spLocks/>
          </p:cNvSpPr>
          <p:nvPr/>
        </p:nvSpPr>
        <p:spPr>
          <a:xfrm>
            <a:off x="3756373" y="1221676"/>
            <a:ext cx="1569842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/>
              <a:t>— Your client</a:t>
            </a:r>
            <a:endParaRPr lang="en-US" dirty="0"/>
          </a:p>
        </p:txBody>
      </p:sp>
      <p:sp>
        <p:nvSpPr>
          <p:cNvPr id="9" name="Google Shape;201;p42">
            <a:extLst>
              <a:ext uri="{FF2B5EF4-FFF2-40B4-BE49-F238E27FC236}">
                <a16:creationId xmlns:a16="http://schemas.microsoft.com/office/drawing/2014/main" id="{1FBE1360-E262-F30B-F931-C402E09375FD}"/>
              </a:ext>
            </a:extLst>
          </p:cNvPr>
          <p:cNvSpPr txBox="1">
            <a:spLocks/>
          </p:cNvSpPr>
          <p:nvPr/>
        </p:nvSpPr>
        <p:spPr>
          <a:xfrm>
            <a:off x="140188" y="749225"/>
            <a:ext cx="7622200" cy="58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“Offices are empty, nobody there…”</a:t>
            </a:r>
          </a:p>
        </p:txBody>
      </p:sp>
      <p:sp>
        <p:nvSpPr>
          <p:cNvPr id="10" name="Google Shape;200;p42">
            <a:extLst>
              <a:ext uri="{FF2B5EF4-FFF2-40B4-BE49-F238E27FC236}">
                <a16:creationId xmlns:a16="http://schemas.microsoft.com/office/drawing/2014/main" id="{B55DDD5D-F8FB-9163-7BA2-46A126B0C90F}"/>
              </a:ext>
            </a:extLst>
          </p:cNvPr>
          <p:cNvSpPr txBox="1">
            <a:spLocks/>
          </p:cNvSpPr>
          <p:nvPr/>
        </p:nvSpPr>
        <p:spPr>
          <a:xfrm>
            <a:off x="3787079" y="1892255"/>
            <a:ext cx="1569842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— Your client</a:t>
            </a:r>
          </a:p>
        </p:txBody>
      </p:sp>
      <p:sp>
        <p:nvSpPr>
          <p:cNvPr id="11" name="Google Shape;201;p42">
            <a:extLst>
              <a:ext uri="{FF2B5EF4-FFF2-40B4-BE49-F238E27FC236}">
                <a16:creationId xmlns:a16="http://schemas.microsoft.com/office/drawing/2014/main" id="{BE517635-F002-C7DF-D715-07A002E6937F}"/>
              </a:ext>
            </a:extLst>
          </p:cNvPr>
          <p:cNvSpPr txBox="1">
            <a:spLocks/>
          </p:cNvSpPr>
          <p:nvPr/>
        </p:nvSpPr>
        <p:spPr>
          <a:xfrm>
            <a:off x="140188" y="1405522"/>
            <a:ext cx="6854638" cy="58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“We’ve never had a break-in…”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6149769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if your target is air-gapped?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5" name="Picture 14" descr="A picture containing outdoor, person&#10;&#10;Description automatically generated">
            <a:extLst>
              <a:ext uri="{FF2B5EF4-FFF2-40B4-BE49-F238E27FC236}">
                <a16:creationId xmlns:a16="http://schemas.microsoft.com/office/drawing/2014/main" id="{FB5E2636-A525-6F03-5F40-8BB207EE3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81" y="1216848"/>
            <a:ext cx="3486002" cy="3432744"/>
          </a:xfrm>
          <a:prstGeom prst="rect">
            <a:avLst/>
          </a:prstGeom>
        </p:spPr>
      </p:pic>
      <p:pic>
        <p:nvPicPr>
          <p:cNvPr id="19" name="Picture 18" descr="A picture containing outdoor, light, night&#10;&#10;Description automatically generated">
            <a:extLst>
              <a:ext uri="{FF2B5EF4-FFF2-40B4-BE49-F238E27FC236}">
                <a16:creationId xmlns:a16="http://schemas.microsoft.com/office/drawing/2014/main" id="{28CEF4A0-382B-2876-A876-D7FE80988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042" y="1216848"/>
            <a:ext cx="4495777" cy="332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8324B07-D4BB-F682-87DC-AC6E3390C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75" y="0"/>
            <a:ext cx="792925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921</Words>
  <Application>Microsoft Office PowerPoint</Application>
  <PresentationFormat>On-screen Show (16:9)</PresentationFormat>
  <Paragraphs>191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Montserrat ExtraLight</vt:lpstr>
      <vt:lpstr>Arial</vt:lpstr>
      <vt:lpstr>Montserrat</vt:lpstr>
      <vt:lpstr>Montserrat ExtraBold</vt:lpstr>
      <vt:lpstr>Montserrat Medium</vt:lpstr>
      <vt:lpstr>Futuristic Background by Slidesgo</vt:lpstr>
      <vt:lpstr>RED TEAMING</vt:lpstr>
      <vt:lpstr>DISCLAIMER</vt:lpstr>
      <vt:lpstr># whoami</vt:lpstr>
      <vt:lpstr>Topics</vt:lpstr>
      <vt:lpstr>Red Team</vt:lpstr>
      <vt:lpstr>PowerPoint Presentation</vt:lpstr>
      <vt:lpstr>“That wont be in Scope/Budget…”</vt:lpstr>
      <vt:lpstr>What if your target is air-gapped?</vt:lpstr>
      <vt:lpstr>PowerPoint Presentation</vt:lpstr>
      <vt:lpstr>PowerPoint Presentation</vt:lpstr>
      <vt:lpstr>Reconnaissance</vt:lpstr>
      <vt:lpstr>OSINT</vt:lpstr>
      <vt:lpstr>HUMINT</vt:lpstr>
      <vt:lpstr>IMINT</vt:lpstr>
      <vt:lpstr>PowerPoint Presentation</vt:lpstr>
      <vt:lpstr>PowerPoint Presentation</vt:lpstr>
      <vt:lpstr>PhySec</vt:lpstr>
      <vt:lpstr>01</vt:lpstr>
      <vt:lpstr>PowerPoint Presentation</vt:lpstr>
      <vt:lpstr>PowerPoint Presentation</vt:lpstr>
      <vt:lpstr>Other items</vt:lpstr>
      <vt:lpstr>Social Eng.</vt:lpstr>
      <vt:lpstr>Social Engineering</vt:lpstr>
      <vt:lpstr>Pretexting</vt:lpstr>
      <vt:lpstr>Attire</vt:lpstr>
      <vt:lpstr>Scenarios!</vt:lpstr>
      <vt:lpstr>A TIMELINE ALWAYS WORKS WELL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TEAMING</dc:title>
  <cp:lastModifiedBy>David Probinsky</cp:lastModifiedBy>
  <cp:revision>45</cp:revision>
  <dcterms:modified xsi:type="dcterms:W3CDTF">2022-11-19T04:36:09Z</dcterms:modified>
</cp:coreProperties>
</file>